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7" r:id="rId3"/>
    <p:sldId id="260" r:id="rId4"/>
    <p:sldId id="278" r:id="rId5"/>
    <p:sldId id="266" r:id="rId6"/>
    <p:sldId id="291" r:id="rId7"/>
    <p:sldId id="288" r:id="rId8"/>
    <p:sldId id="277" r:id="rId9"/>
    <p:sldId id="262" r:id="rId10"/>
    <p:sldId id="265" r:id="rId11"/>
    <p:sldId id="268" r:id="rId12"/>
    <p:sldId id="286" r:id="rId13"/>
    <p:sldId id="290" r:id="rId14"/>
    <p:sldId id="270" r:id="rId15"/>
    <p:sldId id="271" r:id="rId16"/>
    <p:sldId id="273" r:id="rId17"/>
    <p:sldId id="292" r:id="rId18"/>
    <p:sldId id="289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8DECC6-2DCF-7845-9492-3E4EE0B569F0}">
          <p14:sldIdLst>
            <p14:sldId id="256"/>
            <p14:sldId id="287"/>
            <p14:sldId id="260"/>
            <p14:sldId id="278"/>
            <p14:sldId id="266"/>
            <p14:sldId id="291"/>
            <p14:sldId id="288"/>
            <p14:sldId id="277"/>
            <p14:sldId id="262"/>
            <p14:sldId id="265"/>
            <p14:sldId id="268"/>
            <p14:sldId id="286"/>
            <p14:sldId id="290"/>
            <p14:sldId id="270"/>
            <p14:sldId id="271"/>
            <p14:sldId id="273"/>
          </p14:sldIdLst>
        </p14:section>
        <p14:section name="Untitled Section" id="{C49A4FCE-3ADD-354E-A718-595991730C87}">
          <p14:sldIdLst>
            <p14:sldId id="292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yton Wisely" initials="CW" lastIdx="11" clrIdx="0">
    <p:extLst>
      <p:ext uri="{19B8F6BF-5375-455C-9EA6-DF929625EA0E}">
        <p15:presenceInfo xmlns:p15="http://schemas.microsoft.com/office/powerpoint/2012/main" userId="936a7f67ff4b47f0" providerId="Windows Live"/>
      </p:ext>
    </p:extLst>
  </p:cmAuthor>
  <p:cmAuthor id="2" name="Genericlocaluser" initials="G" lastIdx="4" clrIdx="1">
    <p:extLst>
      <p:ext uri="{19B8F6BF-5375-455C-9EA6-DF929625EA0E}">
        <p15:presenceInfo xmlns:p15="http://schemas.microsoft.com/office/powerpoint/2012/main" userId="Genericlocaluser" providerId="None"/>
      </p:ext>
    </p:extLst>
  </p:cmAuthor>
  <p:cmAuthor id="3" name="allozi.amal@gmail.com" initials="a" lastIdx="4" clrIdx="2">
    <p:extLst>
      <p:ext uri="{19B8F6BF-5375-455C-9EA6-DF929625EA0E}">
        <p15:presenceInfo xmlns:p15="http://schemas.microsoft.com/office/powerpoint/2012/main" userId="036195280aebc7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40"/>
    <p:restoredTop sz="92275" autoAdjust="0"/>
  </p:normalViewPr>
  <p:slideViewPr>
    <p:cSldViewPr snapToGrid="0" snapToObjects="1">
      <p:cViewPr varScale="1">
        <p:scale>
          <a:sx n="135" d="100"/>
          <a:sy n="135" d="100"/>
        </p:scale>
        <p:origin x="184" y="440"/>
      </p:cViewPr>
      <p:guideLst>
        <p:guide orient="horz" pos="1620"/>
        <p:guide pos="2880"/>
      </p:guideLst>
    </p:cSldViewPr>
  </p:slideViewPr>
  <p:notesTextViewPr>
    <p:cViewPr>
      <p:scale>
        <a:sx n="60" d="100"/>
        <a:sy n="6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E3945-9BF1-544E-8642-9EAC324F6D95}" type="datetimeFigureOut">
              <a:rPr lang="en-US" smtClean="0"/>
              <a:t>1/2/21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2409A-A7CB-E24B-B119-BE39C02C0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5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47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4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2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7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2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7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17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8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09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92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09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97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9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5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Delay due to COVID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2409A-A7CB-E24B-B119-BE39C02C0D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5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_matrix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1764791"/>
            <a:ext cx="5815584" cy="14721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New picture"/>
          <p:cNvPicPr/>
          <p:nvPr/>
        </p:nvPicPr>
        <p:blipFill dpi="0">
          <a:blip r:embed="rId3"/>
          <a:stretch/>
        </p:blipFill>
        <p:spPr>
          <a:xfrm>
            <a:off x="749300" y="4178300"/>
            <a:ext cx="5486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38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452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465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171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14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237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049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40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144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455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789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4919"/>
            <a:ext cx="8229600" cy="518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2F9F-7A0E-194A-BE01-1D02E367C64F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interior_matrix_16x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41930"/>
            <a:ext cx="1689100" cy="3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9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10" Type="http://schemas.openxmlformats.org/officeDocument/2006/relationships/image" Target="../media/image34.tiff"/><Relationship Id="rId4" Type="http://schemas.openxmlformats.org/officeDocument/2006/relationships/image" Target="../media/image28.tiff"/><Relationship Id="rId9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36.png"/><Relationship Id="rId5" Type="http://schemas.openxmlformats.org/officeDocument/2006/relationships/image" Target="../media/image23.tiff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5" Type="http://schemas.openxmlformats.org/officeDocument/2006/relationships/image" Target="../media/image40.tiff"/><Relationship Id="rId10" Type="http://schemas.openxmlformats.org/officeDocument/2006/relationships/image" Target="../media/image45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176980" y="471541"/>
            <a:ext cx="8790039" cy="15489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latin typeface="Copperplate Gothic Bold" panose="020E0705020206020404" pitchFamily="34" charset="77"/>
                <a:cs typeface="Algerian" panose="020F0502020204030204" pitchFamily="34" charset="0"/>
              </a:rPr>
              <a:t>Grand Rounds</a:t>
            </a:r>
            <a:br>
              <a:rPr lang="en-US" sz="4900" dirty="0">
                <a:latin typeface="Copperplate Gothic Bold" panose="020E0705020206020404" pitchFamily="34" charset="77"/>
                <a:cs typeface="Algerian" panose="020F0502020204030204" pitchFamily="34" charset="0"/>
              </a:rPr>
            </a:br>
            <a:r>
              <a:rPr lang="en-US" sz="2800" dirty="0">
                <a:latin typeface="Copperplate Gothic Bold" panose="020E0705020206020404" pitchFamily="34" charset="77"/>
                <a:cs typeface="Algerian" panose="020F0502020204030204" pitchFamily="34" charset="0"/>
              </a:rPr>
              <a:t>Saving a drowning lasik flap:</a:t>
            </a:r>
            <a:br>
              <a:rPr lang="en-US" sz="2800" dirty="0">
                <a:latin typeface="Copperplate Gothic Bold" panose="020E0705020206020404" pitchFamily="34" charset="77"/>
                <a:cs typeface="Algerian" panose="020F0502020204030204" pitchFamily="34" charset="0"/>
              </a:rPr>
            </a:br>
            <a:r>
              <a:rPr lang="en-US" sz="2800" dirty="0">
                <a:latin typeface="Copperplate Gothic Bold" panose="020E0705020206020404" pitchFamily="34" charset="77"/>
                <a:cs typeface="Algerian" panose="020F0502020204030204" pitchFamily="34" charset="0"/>
              </a:rPr>
              <a:t>When a problem becomes a solution</a:t>
            </a:r>
            <a:endParaRPr lang="en-US" sz="3100" dirty="0">
              <a:latin typeface="Copperplate Gothic Bold" panose="020E0705020206020404" pitchFamily="34" charset="77"/>
              <a:cs typeface="Algerian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2425" y="2020453"/>
            <a:ext cx="8614594" cy="2525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900" b="1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  <a:t>Hosted by</a:t>
            </a:r>
          </a:p>
          <a:p>
            <a:pPr algn="ctr">
              <a:lnSpc>
                <a:spcPct val="150000"/>
              </a:lnSpc>
            </a:pPr>
            <a:r>
              <a:rPr lang="en-US" sz="2500" b="1" i="1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  <a:t>The American Society of Cataract and Refractive Surgery</a:t>
            </a:r>
            <a:br>
              <a:rPr lang="en-US" sz="2800" b="1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</a:br>
            <a:r>
              <a:rPr lang="en-US" sz="1900" b="1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  <a:t>in conjunction with</a:t>
            </a:r>
            <a:br>
              <a:rPr lang="en-US" sz="2800" b="1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</a:br>
            <a:r>
              <a:rPr lang="en-US" sz="2500" b="1" i="1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  <a:t>The Duke Eye Center</a:t>
            </a:r>
          </a:p>
          <a:p>
            <a:pPr algn="ctr">
              <a:lnSpc>
                <a:spcPct val="150000"/>
              </a:lnSpc>
            </a:pPr>
            <a:r>
              <a:rPr lang="en-US" sz="1900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  <a:t>October 28</a:t>
            </a:r>
            <a:r>
              <a:rPr lang="en-US" sz="1900" baseline="30000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  <a:t>th</a:t>
            </a:r>
            <a:r>
              <a:rPr lang="en-US" sz="1900" dirty="0">
                <a:solidFill>
                  <a:schemeClr val="bg1"/>
                </a:solidFill>
                <a:latin typeface="Baghdad" pitchFamily="2" charset="-78"/>
                <a:cs typeface="Baghdad" pitchFamily="2" charset="-78"/>
              </a:rPr>
              <a:t>,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912373-530E-B447-AB0E-20B8A79CEFE6}"/>
              </a:ext>
            </a:extLst>
          </p:cNvPr>
          <p:cNvSpPr/>
          <p:nvPr/>
        </p:nvSpPr>
        <p:spPr>
          <a:xfrm>
            <a:off x="1138040" y="4775909"/>
            <a:ext cx="219162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Al-Lozi, PGY-3</a:t>
            </a:r>
          </a:p>
        </p:txBody>
      </p:sp>
    </p:spTree>
    <p:extLst>
      <p:ext uri="{BB962C8B-B14F-4D97-AF65-F5344CB8AC3E}">
        <p14:creationId xmlns:p14="http://schemas.microsoft.com/office/powerpoint/2010/main" val="4033497988"/>
      </p:ext>
    </p:extLst>
  </p:cSld>
  <p:clrMapOvr>
    <a:masterClrMapping/>
  </p:clrMapOvr>
  <p:transition spd="slow" advClick="0" advTm="15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40814"/>
            <a:ext cx="8403771" cy="518309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2"/>
                </a:solidFill>
              </a:rPr>
              <a:t>Two days after LASIK flap lift and fluid removal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E53FFB-30C7-1144-9892-C0A4CBDD0700}"/>
              </a:ext>
            </a:extLst>
          </p:cNvPr>
          <p:cNvSpPr/>
          <p:nvPr/>
        </p:nvSpPr>
        <p:spPr>
          <a:xfrm>
            <a:off x="791392" y="1399614"/>
            <a:ext cx="3527565" cy="3120564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CD0E6-24E9-7849-AB40-BCB1804F8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52" t="23831"/>
          <a:stretch/>
        </p:blipFill>
        <p:spPr>
          <a:xfrm>
            <a:off x="1657882" y="2976481"/>
            <a:ext cx="2598532" cy="7028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7215E-4447-6045-8DA1-6EAA2C2B5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68" b="7210"/>
          <a:stretch/>
        </p:blipFill>
        <p:spPr>
          <a:xfrm>
            <a:off x="1657881" y="1491088"/>
            <a:ext cx="2575480" cy="6502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06BF4-E2AF-5446-B857-EB2CF67F28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68" b="11806"/>
          <a:stretch/>
        </p:blipFill>
        <p:spPr>
          <a:xfrm>
            <a:off x="1665571" y="2227681"/>
            <a:ext cx="2575474" cy="6583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241EB-60E9-764F-AD7C-9AE1CF974D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38" r="2311" b="10410"/>
          <a:stretch/>
        </p:blipFill>
        <p:spPr>
          <a:xfrm>
            <a:off x="1673097" y="3747738"/>
            <a:ext cx="2583316" cy="6576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4E7D6-20DA-804D-8EA1-318F5F5D2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82671" b="6109"/>
          <a:stretch/>
        </p:blipFill>
        <p:spPr>
          <a:xfrm>
            <a:off x="853228" y="1483137"/>
            <a:ext cx="744075" cy="6659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3DC8D-6373-1B41-8148-65AFB39E2F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152" b="5561"/>
          <a:stretch/>
        </p:blipFill>
        <p:spPr>
          <a:xfrm>
            <a:off x="861382" y="2227681"/>
            <a:ext cx="735921" cy="6583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FDFCBC-DA39-DF44-A79A-496C90B666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" t="-1" r="85830" b="9183"/>
          <a:stretch/>
        </p:blipFill>
        <p:spPr>
          <a:xfrm>
            <a:off x="853228" y="2976480"/>
            <a:ext cx="751824" cy="6714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3572E2-88C1-CD49-8B26-E53751B2B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9" r="76081" b="13509"/>
          <a:stretch/>
        </p:blipFill>
        <p:spPr>
          <a:xfrm>
            <a:off x="855047" y="3747738"/>
            <a:ext cx="756340" cy="65889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8635552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3A1A5F-615E-2C4C-9296-8BDB7689A456}"/>
              </a:ext>
            </a:extLst>
          </p:cNvPr>
          <p:cNvSpPr/>
          <p:nvPr/>
        </p:nvSpPr>
        <p:spPr>
          <a:xfrm>
            <a:off x="783578" y="1371091"/>
            <a:ext cx="3560626" cy="3161167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D3649-F53E-854A-B525-10B22ECF5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r="-1"/>
          <a:stretch/>
        </p:blipFill>
        <p:spPr>
          <a:xfrm>
            <a:off x="849489" y="3724434"/>
            <a:ext cx="701717" cy="6584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3CB2BE-7CA1-E74B-B4A0-645D241D5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5" t="29449" r="7570" b="1"/>
          <a:stretch/>
        </p:blipFill>
        <p:spPr>
          <a:xfrm>
            <a:off x="1618001" y="3724434"/>
            <a:ext cx="2663490" cy="6584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04A04-BC42-7240-BF78-D35B857CF9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39"/>
          <a:stretch/>
        </p:blipFill>
        <p:spPr>
          <a:xfrm>
            <a:off x="841740" y="1449963"/>
            <a:ext cx="713613" cy="6777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723F4-ECBE-4C4E-AB6D-31CA19CF04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19" t="6440" r="6794" b="-1"/>
          <a:stretch/>
        </p:blipFill>
        <p:spPr>
          <a:xfrm>
            <a:off x="1610252" y="1453935"/>
            <a:ext cx="2675809" cy="6737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4B8E7-5941-0C41-8120-38A02E9C7A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149" r="5249"/>
          <a:stretch/>
        </p:blipFill>
        <p:spPr>
          <a:xfrm>
            <a:off x="853636" y="2219116"/>
            <a:ext cx="713612" cy="6527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24227-9E09-3541-9D12-982CEAAC05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19" t="19263" r="7183" b="1"/>
          <a:stretch/>
        </p:blipFill>
        <p:spPr>
          <a:xfrm>
            <a:off x="1622147" y="2228849"/>
            <a:ext cx="2663914" cy="6429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F4A4F3-7B7D-DD44-8451-E941041584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r="2091" b="4573"/>
          <a:stretch/>
        </p:blipFill>
        <p:spPr>
          <a:xfrm>
            <a:off x="853636" y="2951675"/>
            <a:ext cx="713612" cy="6527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EB2DE-D565-0C48-92E1-8DE799B24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94" t="13134" r="7410"/>
          <a:stretch/>
        </p:blipFill>
        <p:spPr>
          <a:xfrm>
            <a:off x="1622147" y="2957268"/>
            <a:ext cx="2668269" cy="6580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57200" y="640814"/>
            <a:ext cx="6455044" cy="518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280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640814"/>
            <a:ext cx="8686800" cy="518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solidFill>
                  <a:schemeClr val="tx2"/>
                </a:solidFill>
              </a:rPr>
              <a:t>Three months after LASIK flap lift &amp; fluid removal</a:t>
            </a:r>
          </a:p>
        </p:txBody>
      </p:sp>
    </p:spTree>
    <p:extLst>
      <p:ext uri="{BB962C8B-B14F-4D97-AF65-F5344CB8AC3E}">
        <p14:creationId xmlns:p14="http://schemas.microsoft.com/office/powerpoint/2010/main" val="304268342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012D8-4EE6-CA47-8B89-599E3FE4D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07502"/>
            <a:ext cx="7772400" cy="112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do next?</a:t>
            </a:r>
          </a:p>
        </p:txBody>
      </p:sp>
    </p:spTree>
    <p:extLst>
      <p:ext uri="{BB962C8B-B14F-4D97-AF65-F5344CB8AC3E}">
        <p14:creationId xmlns:p14="http://schemas.microsoft.com/office/powerpoint/2010/main" val="409727793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5374-72E3-9149-8D60-685146AB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060"/>
            <a:ext cx="5040086" cy="518309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chemeClr val="tx2"/>
                </a:solidFill>
              </a:rPr>
              <a:t>DSAEK graft placement</a:t>
            </a:r>
          </a:p>
        </p:txBody>
      </p:sp>
      <p:pic>
        <p:nvPicPr>
          <p:cNvPr id="12" name="DSEK.m4v" descr="DSEK.m4v">
            <a:hlinkClick r:id="" action="ppaction://media"/>
            <a:extLst>
              <a:ext uri="{FF2B5EF4-FFF2-40B4-BE49-F238E27FC236}">
                <a16:creationId xmlns:a16="http://schemas.microsoft.com/office/drawing/2014/main" id="{3DF2B605-28AB-C44E-B293-C4E92C44C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0272" y="1453769"/>
            <a:ext cx="5017770" cy="28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5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5374-72E3-9149-8D60-685146AB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060"/>
            <a:ext cx="5040086" cy="518309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chemeClr val="tx2"/>
                </a:solidFill>
              </a:rPr>
              <a:t>DSAEK graft 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27DAA-F792-874B-9961-D8E7226654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9" r="76081" b="13509"/>
          <a:stretch/>
        </p:blipFill>
        <p:spPr>
          <a:xfrm>
            <a:off x="541564" y="2192356"/>
            <a:ext cx="1606952" cy="13999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Bubble Disappearing.m4v" descr="Bubble Disappearing.m4v">
            <a:hlinkClick r:id="" action="ppaction://media"/>
            <a:extLst>
              <a:ext uri="{FF2B5EF4-FFF2-40B4-BE49-F238E27FC236}">
                <a16:creationId xmlns:a16="http://schemas.microsoft.com/office/drawing/2014/main" id="{472E7791-C00A-364C-A6A0-AE0E25480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6193" y="1459031"/>
            <a:ext cx="5168648" cy="29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4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50EB1F-7590-3D49-9C81-27F4202EC4E1}"/>
              </a:ext>
            </a:extLst>
          </p:cNvPr>
          <p:cNvSpPr txBox="1">
            <a:spLocks/>
          </p:cNvSpPr>
          <p:nvPr/>
        </p:nvSpPr>
        <p:spPr>
          <a:xfrm>
            <a:off x="4358995" y="631323"/>
            <a:ext cx="3859078" cy="518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280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402" t="70357" r="49965" b="20064"/>
          <a:stretch/>
        </p:blipFill>
        <p:spPr>
          <a:xfrm>
            <a:off x="6310004" y="1830644"/>
            <a:ext cx="2587369" cy="2101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064676"/>
              </p:ext>
            </p:extLst>
          </p:nvPr>
        </p:nvGraphicFramePr>
        <p:xfrm>
          <a:off x="478528" y="1490920"/>
          <a:ext cx="56091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792">
                  <a:extLst>
                    <a:ext uri="{9D8B030D-6E8A-4147-A177-3AD203B41FA5}">
                      <a16:colId xmlns:a16="http://schemas.microsoft.com/office/drawing/2014/main" val="2480770705"/>
                    </a:ext>
                  </a:extLst>
                </a:gridCol>
                <a:gridCol w="2081570">
                  <a:extLst>
                    <a:ext uri="{9D8B030D-6E8A-4147-A177-3AD203B41FA5}">
                      <a16:colId xmlns:a16="http://schemas.microsoft.com/office/drawing/2014/main" val="3322212613"/>
                    </a:ext>
                  </a:extLst>
                </a:gridCol>
                <a:gridCol w="1926758">
                  <a:extLst>
                    <a:ext uri="{9D8B030D-6E8A-4147-A177-3AD203B41FA5}">
                      <a16:colId xmlns:a16="http://schemas.microsoft.com/office/drawing/2014/main" val="8817078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b="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Post-operative day 1</a:t>
                      </a:r>
                      <a:endParaRPr lang="en-US" b="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Post-operative day 3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407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Corneal edema</a:t>
                      </a:r>
                      <a:br>
                        <a:rPr lang="en-US" sz="18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Graft dislocated</a:t>
                      </a:r>
                      <a:br>
                        <a:rPr lang="en-US" sz="18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bubble in posterior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Corneal edema</a:t>
                      </a:r>
                    </a:p>
                    <a:p>
                      <a:pPr algn="l"/>
                      <a:r>
                        <a:rPr lang="en-US" b="0" i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Graft dislocated</a:t>
                      </a:r>
                      <a:endParaRPr lang="en-US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349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Re-bubbled and lay recumbent for 2 hours</a:t>
                      </a:r>
                    </a:p>
                    <a:p>
                      <a:pPr algn="l"/>
                      <a:endParaRPr lang="en-US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Repeat DSAEK + iris-sutured IOL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621726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57F85374-72E3-9149-8D60-685146AB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060"/>
            <a:ext cx="3959817" cy="518309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chemeClr val="tx2"/>
                </a:solidFill>
              </a:rPr>
              <a:t>Post-operative visits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98267" y="1306254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B-scan of left eye</a:t>
            </a:r>
          </a:p>
        </p:txBody>
      </p:sp>
    </p:spTree>
    <p:extLst>
      <p:ext uri="{BB962C8B-B14F-4D97-AF65-F5344CB8AC3E}">
        <p14:creationId xmlns:p14="http://schemas.microsoft.com/office/powerpoint/2010/main" val="384911734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595-EFDC-6444-B818-F3378D99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31322"/>
            <a:ext cx="6781801" cy="518309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chemeClr val="tx2"/>
                </a:solidFill>
              </a:rPr>
              <a:t>Repeat DSAEK with Iris-sutured IOL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D4C62-2CEB-1D4A-9B6B-B611F7CF0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95965"/>
            <a:ext cx="6781800" cy="328318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 dirty="0"/>
              <a:t>Select operative details</a:t>
            </a:r>
          </a:p>
          <a:p>
            <a:pPr lvl="1"/>
            <a:r>
              <a:rPr lang="en-US" sz="1800" dirty="0"/>
              <a:t>Previous DSAEK graft, which was detached, was removed</a:t>
            </a:r>
          </a:p>
          <a:p>
            <a:pPr lvl="1"/>
            <a:r>
              <a:rPr lang="en-US" sz="1800" dirty="0"/>
              <a:t>14.5 D MA60AC lens sutured to posterior iris using Siepser sliding knots</a:t>
            </a:r>
          </a:p>
          <a:p>
            <a:pPr lvl="1"/>
            <a:r>
              <a:rPr lang="en-US" sz="1800" dirty="0"/>
              <a:t>8.0 mm DSAEK graft placed</a:t>
            </a:r>
          </a:p>
          <a:p>
            <a:pPr lvl="1"/>
            <a:r>
              <a:rPr lang="en-US" sz="1800" dirty="0"/>
              <a:t>90% air bubble successfully remained in the anterior chamber </a:t>
            </a:r>
          </a:p>
        </p:txBody>
      </p:sp>
    </p:spTree>
    <p:extLst>
      <p:ext uri="{BB962C8B-B14F-4D97-AF65-F5344CB8AC3E}">
        <p14:creationId xmlns:p14="http://schemas.microsoft.com/office/powerpoint/2010/main" val="19279831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404F-F823-854A-B2B2-6448E20F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4075"/>
            <a:ext cx="8598268" cy="51830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Post operative month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7115B-64FE-1347-8C36-CFDCCAB8E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23" y="1447546"/>
            <a:ext cx="2988356" cy="24021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6A6894-E277-FF4E-9A08-AF4C2D1989B5}"/>
              </a:ext>
            </a:extLst>
          </p:cNvPr>
          <p:cNvSpPr/>
          <p:nvPr/>
        </p:nvSpPr>
        <p:spPr>
          <a:xfrm>
            <a:off x="2727992" y="1447546"/>
            <a:ext cx="2916063" cy="2402123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97AD9-3FDE-9144-8F4E-7F149A110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25"/>
          <a:stretch/>
        </p:blipFill>
        <p:spPr>
          <a:xfrm>
            <a:off x="2806967" y="3225331"/>
            <a:ext cx="661994" cy="5151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238F38-D7D3-4A41-B55D-2BA8B6D52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936" y="3225331"/>
            <a:ext cx="2016154" cy="5151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1ED200-22D9-5344-A894-08F6A47460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825"/>
          <a:stretch/>
        </p:blipFill>
        <p:spPr>
          <a:xfrm>
            <a:off x="2808063" y="2672808"/>
            <a:ext cx="659802" cy="4923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988C3-4F28-544C-A068-8D91C0EDC9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482"/>
          <a:stretch/>
        </p:blipFill>
        <p:spPr>
          <a:xfrm>
            <a:off x="3537426" y="2672808"/>
            <a:ext cx="2016154" cy="4923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BACDB1-3EC1-E949-B781-A853860BC5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565" b="-1"/>
          <a:stretch/>
        </p:blipFill>
        <p:spPr>
          <a:xfrm>
            <a:off x="2808063" y="2088733"/>
            <a:ext cx="659802" cy="5238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D0220E-287D-5E40-BDBE-EC0CE71F73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0" t="12075" r="2389" b="3156"/>
          <a:stretch/>
        </p:blipFill>
        <p:spPr>
          <a:xfrm>
            <a:off x="3532676" y="2088055"/>
            <a:ext cx="2016155" cy="5077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B21E1A-AF32-9F48-9479-15FCA35F8D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382" r="3303"/>
          <a:stretch/>
        </p:blipFill>
        <p:spPr>
          <a:xfrm>
            <a:off x="2805506" y="1505246"/>
            <a:ext cx="649656" cy="5238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A17C8B-9E34-2341-A6B3-82F43496DB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84" t="10298" r="535"/>
          <a:stretch/>
        </p:blipFill>
        <p:spPr>
          <a:xfrm>
            <a:off x="3532676" y="1528344"/>
            <a:ext cx="2005136" cy="5077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A7BB05-1362-CC45-A338-34761A6AA23A}"/>
              </a:ext>
            </a:extLst>
          </p:cNvPr>
          <p:cNvSpPr txBox="1"/>
          <p:nvPr/>
        </p:nvSpPr>
        <p:spPr>
          <a:xfrm>
            <a:off x="241738" y="29323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9C3379C-1492-7048-ABA8-64B0592C2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23" y="1399803"/>
            <a:ext cx="2270234" cy="313117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 dirty="0"/>
              <a:t>BCVA: 20/400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/>
              <a:t>IOP: 10 mmHg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/>
              <a:t>Scheduled for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/>
              <a:t>flap lift and clean out - with glue for margins. 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BD854D-14E8-9744-99F0-DB999B7DFE1D}"/>
              </a:ext>
            </a:extLst>
          </p:cNvPr>
          <p:cNvSpPr/>
          <p:nvPr/>
        </p:nvSpPr>
        <p:spPr>
          <a:xfrm>
            <a:off x="2727992" y="3926645"/>
            <a:ext cx="6017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Edema improved, graft attached, no fluid cleft, IOL in place</a:t>
            </a:r>
          </a:p>
          <a:p>
            <a:pPr algn="ctr"/>
            <a:r>
              <a:rPr lang="en-US" dirty="0"/>
              <a:t>Epithelial ingrowth</a:t>
            </a:r>
          </a:p>
        </p:txBody>
      </p:sp>
    </p:spTree>
    <p:extLst>
      <p:ext uri="{BB962C8B-B14F-4D97-AF65-F5344CB8AC3E}">
        <p14:creationId xmlns:p14="http://schemas.microsoft.com/office/powerpoint/2010/main" val="226730461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9FEFF0D-0634-D04E-9C54-C8075573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4075"/>
            <a:ext cx="8598268" cy="518309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6562E7A-790A-5446-8C40-F4FD2F257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398254"/>
            <a:ext cx="6880035" cy="313117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Dr. Lloyd Williams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Dr. Terry Kim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Dr. Ellis Wisely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Dr. Preeya Gupta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Dr. Christopher Boehlke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Dr. Elizabeth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Yeu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American Society of Cataract and Refractive Surgery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Duke Eye Center</a:t>
            </a:r>
          </a:p>
          <a:p>
            <a:pPr>
              <a:buFont typeface="Wingdings" pitchFamily="2" charset="2"/>
              <a:buChar char="v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065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DA9F7-0E5D-1D4C-A0BA-2F616DFAA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919"/>
            <a:ext cx="8229600" cy="809748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chemeClr val="tx2"/>
                </a:solidFill>
              </a:rPr>
              <a:t>Financial disclosures</a:t>
            </a:r>
            <a:endParaRPr lang="en-US" sz="3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FE95-DE76-D246-8818-908E549DB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0513"/>
            <a:ext cx="8229600" cy="33944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/>
              <a:t>I have no financial disclosures.</a:t>
            </a:r>
          </a:p>
        </p:txBody>
      </p:sp>
    </p:spTree>
    <p:extLst>
      <p:ext uri="{BB962C8B-B14F-4D97-AF65-F5344CB8AC3E}">
        <p14:creationId xmlns:p14="http://schemas.microsoft.com/office/powerpoint/2010/main" val="351029070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920"/>
            <a:ext cx="8686800" cy="905508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tx2"/>
                </a:solidFill>
              </a:rPr>
              <a:t>60-year-old male referred for fluid in LASIK flap interface OS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F6BB1FA-F941-1240-92B6-9BDFE440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89919"/>
              </p:ext>
            </p:extLst>
          </p:nvPr>
        </p:nvGraphicFramePr>
        <p:xfrm>
          <a:off x="363353" y="1256283"/>
          <a:ext cx="8417293" cy="3118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029">
                  <a:extLst>
                    <a:ext uri="{9D8B030D-6E8A-4147-A177-3AD203B41FA5}">
                      <a16:colId xmlns:a16="http://schemas.microsoft.com/office/drawing/2014/main" val="3696838665"/>
                    </a:ext>
                  </a:extLst>
                </a:gridCol>
                <a:gridCol w="569032">
                  <a:extLst>
                    <a:ext uri="{9D8B030D-6E8A-4147-A177-3AD203B41FA5}">
                      <a16:colId xmlns:a16="http://schemas.microsoft.com/office/drawing/2014/main" val="4234863283"/>
                    </a:ext>
                  </a:extLst>
                </a:gridCol>
                <a:gridCol w="4670894">
                  <a:extLst>
                    <a:ext uri="{9D8B030D-6E8A-4147-A177-3AD203B41FA5}">
                      <a16:colId xmlns:a16="http://schemas.microsoft.com/office/drawing/2014/main" val="2483172876"/>
                    </a:ext>
                  </a:extLst>
                </a:gridCol>
                <a:gridCol w="1161338">
                  <a:extLst>
                    <a:ext uri="{9D8B030D-6E8A-4147-A177-3AD203B41FA5}">
                      <a16:colId xmlns:a16="http://schemas.microsoft.com/office/drawing/2014/main" val="2136807850"/>
                    </a:ext>
                  </a:extLst>
                </a:gridCol>
              </a:tblGrid>
              <a:tr h="25841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latin typeface="Arial  "/>
                        </a:rPr>
                        <a:t>Past ocular history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latin typeface="Arial  "/>
                        </a:rPr>
                        <a:t>Eye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latin typeface="Arial  "/>
                        </a:rPr>
                        <a:t>Procedure history/Management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latin typeface="Arial  "/>
                        </a:rPr>
                        <a:t>Timing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790331"/>
                  </a:ext>
                </a:extLst>
              </a:tr>
              <a:tr h="262001">
                <a:tc>
                  <a:txBody>
                    <a:bodyPr/>
                    <a:lstStyle/>
                    <a:p>
                      <a:r>
                        <a:rPr lang="en-US" sz="1300">
                          <a:latin typeface="Arial  "/>
                        </a:rPr>
                        <a:t>Myopia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  "/>
                        </a:rPr>
                        <a:t>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  "/>
                        </a:rPr>
                        <a:t>LASIK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  "/>
                        </a:rPr>
                        <a:t>-</a:t>
                      </a:r>
                      <a:endParaRPr lang="en-US" sz="1300" dirty="0">
                        <a:solidFill>
                          <a:schemeClr val="accent2"/>
                        </a:solidFill>
                        <a:latin typeface="Arial 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332622"/>
                  </a:ext>
                </a:extLst>
              </a:tr>
              <a:tr h="2620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Pseudophakia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  "/>
                        </a:rPr>
                        <a:t>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  "/>
                        </a:rPr>
                        <a:t>CE/IOL with Crystalens</a:t>
                      </a:r>
                      <a:r>
                        <a:rPr lang="en-US" sz="1300" baseline="30000" dirty="0">
                          <a:latin typeface="Arial  "/>
                        </a:rPr>
                        <a:t>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2005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091826"/>
                  </a:ext>
                </a:extLst>
              </a:tr>
              <a:tr h="5890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  "/>
                        </a:rPr>
                        <a:t>Rhegmatogenous retinal detachment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  "/>
                        </a:rPr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  "/>
                        </a:rPr>
                        <a:t>SB(42b)/25-gauge PPV/PFC/EL/FAx/24% SF6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272291"/>
                  </a:ext>
                </a:extLst>
              </a:tr>
              <a:tr h="5890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Dislocated PCIOL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Aphakia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300">
                          <a:latin typeface="Arial  "/>
                        </a:rPr>
                      </a:br>
                      <a:r>
                        <a:rPr lang="en-US" sz="1300">
                          <a:latin typeface="Arial  "/>
                        </a:rPr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PPV</a:t>
                      </a:r>
                      <a:r>
                        <a:rPr lang="en-US" sz="1300" baseline="0">
                          <a:latin typeface="Arial  "/>
                        </a:rPr>
                        <a:t> </a:t>
                      </a:r>
                      <a:r>
                        <a:rPr lang="en-US" sz="1300">
                          <a:latin typeface="Arial  "/>
                        </a:rPr>
                        <a:t>complicated by intra-op retinal tear</a:t>
                      </a:r>
                      <a:br>
                        <a:rPr lang="en-US" sz="1300">
                          <a:latin typeface="Arial  "/>
                        </a:rPr>
                      </a:br>
                      <a:r>
                        <a:rPr lang="en-US" sz="1300">
                          <a:latin typeface="Arial  "/>
                        </a:rPr>
                        <a:t>ACIOL with later removal due to small lens size &amp; corneal edema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Hypertonic NaCl BID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Jun. 2019</a:t>
                      </a:r>
                      <a:br>
                        <a:rPr lang="en-US" sz="1300">
                          <a:latin typeface="Arial  "/>
                        </a:rPr>
                      </a:br>
                      <a:r>
                        <a:rPr lang="en-US" sz="1300">
                          <a:latin typeface="Arial  "/>
                        </a:rPr>
                        <a:t>Jun. 2019</a:t>
                      </a:r>
                      <a:br>
                        <a:rPr lang="en-US" sz="1300">
                          <a:latin typeface="Arial  "/>
                        </a:rPr>
                      </a:br>
                      <a:r>
                        <a:rPr lang="en-US" sz="1300">
                          <a:latin typeface="Arial  "/>
                        </a:rPr>
                        <a:t>Jul. 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363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Open angle glaucoma due to steroid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latin typeface="Arial  "/>
                        </a:rPr>
                        <a:t>Brimonidine-timolol BID</a:t>
                      </a:r>
                    </a:p>
                    <a:p>
                      <a:pPr algn="l"/>
                      <a:r>
                        <a:rPr lang="en-US" sz="1300">
                          <a:latin typeface="Arial  "/>
                        </a:rPr>
                        <a:t>Dorzolamide BID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300">
                          <a:latin typeface="Arial  "/>
                        </a:rPr>
                      </a:br>
                      <a:r>
                        <a:rPr lang="en-US" sz="1300">
                          <a:latin typeface="Arial  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036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Epiretinal membrane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  "/>
                        </a:rPr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  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  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84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66972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920"/>
            <a:ext cx="8497614" cy="905508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chemeClr val="tx2"/>
                </a:solidFill>
              </a:rPr>
              <a:t>Exam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390123"/>
              </p:ext>
            </p:extLst>
          </p:nvPr>
        </p:nvGraphicFramePr>
        <p:xfrm>
          <a:off x="1240460" y="1885685"/>
          <a:ext cx="6587121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5707">
                  <a:extLst>
                    <a:ext uri="{9D8B030D-6E8A-4147-A177-3AD203B41FA5}">
                      <a16:colId xmlns:a16="http://schemas.microsoft.com/office/drawing/2014/main" val="4076095271"/>
                    </a:ext>
                  </a:extLst>
                </a:gridCol>
                <a:gridCol w="2195707">
                  <a:extLst>
                    <a:ext uri="{9D8B030D-6E8A-4147-A177-3AD203B41FA5}">
                      <a16:colId xmlns:a16="http://schemas.microsoft.com/office/drawing/2014/main" val="3054707305"/>
                    </a:ext>
                  </a:extLst>
                </a:gridCol>
                <a:gridCol w="2195707">
                  <a:extLst>
                    <a:ext uri="{9D8B030D-6E8A-4147-A177-3AD203B41FA5}">
                      <a16:colId xmlns:a16="http://schemas.microsoft.com/office/drawing/2014/main" val="757601688"/>
                    </a:ext>
                  </a:extLst>
                </a:gridCol>
              </a:tblGrid>
              <a:tr h="276571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Arial  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  "/>
                        </a:rPr>
                        <a:t>OD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  "/>
                        </a:rPr>
                        <a:t>OS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031558"/>
                  </a:ext>
                </a:extLst>
              </a:tr>
              <a:tr h="230527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Arial  "/>
                        </a:rPr>
                        <a:t>Best corrected visual acuity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  "/>
                        </a:rPr>
                        <a:t>20/25-2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  "/>
                        </a:rPr>
                        <a:t>20/300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974899"/>
                  </a:ext>
                </a:extLst>
              </a:tr>
              <a:tr h="230527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Arial  "/>
                        </a:rPr>
                        <a:t>Intraocular</a:t>
                      </a:r>
                      <a:r>
                        <a:rPr lang="en-US" sz="1800" b="0" baseline="0">
                          <a:latin typeface="Arial  "/>
                        </a:rPr>
                        <a:t> pressure</a:t>
                      </a:r>
                      <a:r>
                        <a:rPr lang="en-US" sz="1800" b="0">
                          <a:latin typeface="Arial  "/>
                        </a:rPr>
                        <a:t> (mmHg)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latin typeface="Arial  "/>
                        </a:rPr>
                        <a:t>14</a:t>
                      </a:r>
                    </a:p>
                    <a:p>
                      <a:pPr algn="ctr"/>
                      <a:endParaRPr lang="en-US" sz="1800" b="0">
                        <a:latin typeface="Arial 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latin typeface="Arial  "/>
                        </a:rPr>
                        <a:t>18</a:t>
                      </a:r>
                    </a:p>
                    <a:p>
                      <a:pPr algn="ctr"/>
                      <a:endParaRPr lang="en-US" sz="1800" b="0">
                        <a:latin typeface="Arial 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491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44993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57200" y="544920"/>
            <a:ext cx="8497614" cy="582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>
                <a:solidFill>
                  <a:schemeClr val="tx2"/>
                </a:solidFill>
              </a:rPr>
              <a:t>Exam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898223"/>
              </p:ext>
            </p:extLst>
          </p:nvPr>
        </p:nvGraphicFramePr>
        <p:xfrm>
          <a:off x="833444" y="1117570"/>
          <a:ext cx="4444887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7279">
                  <a:extLst>
                    <a:ext uri="{9D8B030D-6E8A-4147-A177-3AD203B41FA5}">
                      <a16:colId xmlns:a16="http://schemas.microsoft.com/office/drawing/2014/main" val="3020978481"/>
                    </a:ext>
                  </a:extLst>
                </a:gridCol>
                <a:gridCol w="3247608">
                  <a:extLst>
                    <a:ext uri="{9D8B030D-6E8A-4147-A177-3AD203B41FA5}">
                      <a16:colId xmlns:a16="http://schemas.microsoft.com/office/drawing/2014/main" val="3661483761"/>
                    </a:ext>
                  </a:extLst>
                </a:gridCol>
              </a:tblGrid>
              <a:tr h="2730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  "/>
                        </a:rPr>
                        <a:t>Slit lamp exam OS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 dirty="0">
                        <a:latin typeface="Arial 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958173"/>
                  </a:ext>
                </a:extLst>
              </a:tr>
              <a:tr h="273043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Arial  "/>
                        </a:rPr>
                        <a:t>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>
                          <a:latin typeface="Arial  "/>
                        </a:rPr>
                        <a:t>Reactive ptosis </a:t>
                      </a:r>
                      <a:endParaRPr lang="en-US" sz="1200">
                        <a:latin typeface="Arial 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73011"/>
                  </a:ext>
                </a:extLst>
              </a:tr>
              <a:tr h="273043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Arial  "/>
                        </a:rPr>
                        <a:t>Conjunctiva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  "/>
                        </a:rPr>
                        <a:t>2+ injection, nylon sutures intact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79005"/>
                  </a:ext>
                </a:extLst>
              </a:tr>
              <a:tr h="637101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Arial  "/>
                        </a:rPr>
                        <a:t>Cornea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  "/>
                        </a:rPr>
                        <a:t>Severe stromal</a:t>
                      </a:r>
                      <a:r>
                        <a:rPr lang="en-US" sz="1200" baseline="0" dirty="0">
                          <a:latin typeface="Arial  "/>
                        </a:rPr>
                        <a:t> edema with mild microcystic edema, f</a:t>
                      </a:r>
                      <a:r>
                        <a:rPr lang="en-US" sz="1200" dirty="0">
                          <a:latin typeface="Arial  "/>
                        </a:rPr>
                        <a:t>luid between LASIK flap &amp; stroma, inferior LRI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932106"/>
                  </a:ext>
                </a:extLst>
              </a:tr>
              <a:tr h="273043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Arial  "/>
                        </a:rPr>
                        <a:t>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  "/>
                        </a:rPr>
                        <a:t>Deep</a:t>
                      </a:r>
                      <a:r>
                        <a:rPr lang="en-US" sz="1200" baseline="0">
                          <a:latin typeface="Arial  "/>
                        </a:rPr>
                        <a:t> and quiet</a:t>
                      </a:r>
                      <a:endParaRPr lang="en-US" sz="1200">
                        <a:latin typeface="Arial 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788916"/>
                  </a:ext>
                </a:extLst>
              </a:tr>
              <a:tr h="273043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Arial  "/>
                        </a:rPr>
                        <a:t>Iris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  "/>
                        </a:rPr>
                        <a:t>Irregularly shaped, patent inferior 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907857"/>
                  </a:ext>
                </a:extLst>
              </a:tr>
              <a:tr h="273043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Arial  "/>
                        </a:rPr>
                        <a:t>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  "/>
                        </a:rPr>
                        <a:t>Aphakic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75391"/>
                  </a:ext>
                </a:extLst>
              </a:tr>
              <a:tr h="2730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  "/>
                        </a:rPr>
                        <a:t>Dilated fundus exam OS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kern="1200" dirty="0">
                        <a:solidFill>
                          <a:schemeClr val="tx1"/>
                        </a:solidFill>
                        <a:latin typeface="Arial  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73510"/>
                  </a:ext>
                </a:extLst>
              </a:tr>
              <a:tr h="273043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  "/>
                        </a:rPr>
                        <a:t>C/D</a:t>
                      </a:r>
                      <a:endParaRPr lang="en-US" sz="1200" b="1">
                        <a:latin typeface="Arial 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  "/>
                        </a:rPr>
                        <a:t>Difficult to determine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378275"/>
                  </a:ext>
                </a:extLst>
              </a:tr>
              <a:tr h="273043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  "/>
                        </a:rPr>
                        <a:t>Macula:</a:t>
                      </a:r>
                      <a:endParaRPr lang="en-US" sz="1200" b="1">
                        <a:latin typeface="Arial 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  "/>
                        </a:rPr>
                        <a:t>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721492"/>
                  </a:ext>
                </a:extLst>
              </a:tr>
              <a:tr h="273043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  "/>
                        </a:rPr>
                        <a:t>Vessels:</a:t>
                      </a:r>
                      <a:endParaRPr lang="en-US" sz="1200" b="1">
                        <a:latin typeface="Arial 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  "/>
                        </a:rPr>
                        <a:t>Unremarkable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095163"/>
                  </a:ext>
                </a:extLst>
              </a:tr>
              <a:tr h="455072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Arial  "/>
                        </a:rPr>
                        <a:t>Periphery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  "/>
                        </a:rPr>
                        <a:t>Scleral buckle, </a:t>
                      </a:r>
                      <a:br>
                        <a:rPr lang="en-US" sz="1200">
                          <a:latin typeface="Arial  "/>
                        </a:rPr>
                      </a:br>
                      <a:r>
                        <a:rPr lang="en-US" sz="1200">
                          <a:latin typeface="Arial  "/>
                        </a:rPr>
                        <a:t>barricaded tears, lattice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218227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984D868-2935-624D-9BC3-8CA6C25C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7" t="8224" r="1222" b="15444"/>
          <a:stretch/>
        </p:blipFill>
        <p:spPr>
          <a:xfrm>
            <a:off x="4002195" y="3682296"/>
            <a:ext cx="1273419" cy="1272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A52347-3322-0740-A470-C093C652F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355" y="1617160"/>
            <a:ext cx="3349060" cy="28412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99949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1DFED4-D76C-5E4A-97B1-0A46FDD1F843}"/>
              </a:ext>
            </a:extLst>
          </p:cNvPr>
          <p:cNvSpPr txBox="1">
            <a:spLocks/>
          </p:cNvSpPr>
          <p:nvPr/>
        </p:nvSpPr>
        <p:spPr>
          <a:xfrm>
            <a:off x="457200" y="544920"/>
            <a:ext cx="8497614" cy="582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>
                <a:solidFill>
                  <a:schemeClr val="tx2"/>
                </a:solidFill>
              </a:rPr>
              <a:t>Exam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B84063-120C-5042-A994-05441DCE1F54}"/>
              </a:ext>
            </a:extLst>
          </p:cNvPr>
          <p:cNvSpPr/>
          <p:nvPr/>
        </p:nvSpPr>
        <p:spPr>
          <a:xfrm>
            <a:off x="794997" y="1421056"/>
            <a:ext cx="3543064" cy="310592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5399A-44CD-004F-931B-5B001A1DB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925" y="3763502"/>
            <a:ext cx="2569444" cy="7100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374958-FAD2-B24B-83AB-713A6752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38" y="3764696"/>
            <a:ext cx="713902" cy="7088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07693-E64F-6645-B4F9-7DF90B320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84" y="2228719"/>
            <a:ext cx="728211" cy="70177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8921F1-BFDB-E844-9189-96AF50C3D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925" y="2229644"/>
            <a:ext cx="2569444" cy="70639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E683DD-CAC6-2246-9263-0EEF2A319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03" y="2985937"/>
            <a:ext cx="727386" cy="7017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59324-6B05-1E49-8444-ED121C30F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3925" y="2985937"/>
            <a:ext cx="2569444" cy="7028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42A2F5-1C01-3F45-8343-8171F4310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184" y="1476030"/>
            <a:ext cx="713902" cy="70177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713880-C535-FB45-A4B8-17E9367E7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3924" y="1488564"/>
            <a:ext cx="2569445" cy="70371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543251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965340D-3676-734F-970F-5E599E58BA9E}"/>
              </a:ext>
            </a:extLst>
          </p:cNvPr>
          <p:cNvSpPr txBox="1">
            <a:spLocks/>
          </p:cNvSpPr>
          <p:nvPr/>
        </p:nvSpPr>
        <p:spPr>
          <a:xfrm>
            <a:off x="685800" y="2878738"/>
            <a:ext cx="7772400" cy="7694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do next?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A02CE53-23C9-FC4F-AE06-98542FE14413}"/>
              </a:ext>
            </a:extLst>
          </p:cNvPr>
          <p:cNvSpPr txBox="1">
            <a:spLocks/>
          </p:cNvSpPr>
          <p:nvPr/>
        </p:nvSpPr>
        <p:spPr>
          <a:xfrm>
            <a:off x="391885" y="1294402"/>
            <a:ext cx="8316685" cy="14465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differential diagnosis?</a:t>
            </a:r>
          </a:p>
        </p:txBody>
      </p:sp>
    </p:spTree>
    <p:extLst>
      <p:ext uri="{BB962C8B-B14F-4D97-AF65-F5344CB8AC3E}">
        <p14:creationId xmlns:p14="http://schemas.microsoft.com/office/powerpoint/2010/main" val="39972219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B271-B511-C345-A716-497E156FB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7696"/>
            <a:ext cx="5542767" cy="303551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 dirty="0"/>
              <a:t>Start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Bimatoprost QHS 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/>
              <a:t>Increase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Hypertonic saline 8 times daily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/>
              <a:t>Continue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Dorzolamide BID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Brimonidine-timolol BID 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/>
              <a:t>Follow up in 1 week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662150"/>
            <a:ext cx="1090243" cy="632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>
                <a:solidFill>
                  <a:schemeClr val="tx2"/>
                </a:solidFill>
              </a:rPr>
              <a:t>Plan </a:t>
            </a:r>
          </a:p>
        </p:txBody>
      </p:sp>
    </p:spTree>
    <p:extLst>
      <p:ext uri="{BB962C8B-B14F-4D97-AF65-F5344CB8AC3E}">
        <p14:creationId xmlns:p14="http://schemas.microsoft.com/office/powerpoint/2010/main" val="13382857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9354"/>
            <a:ext cx="3231931" cy="518309"/>
          </a:xfrm>
        </p:spPr>
        <p:txBody>
          <a:bodyPr>
            <a:noAutofit/>
          </a:bodyPr>
          <a:lstStyle/>
          <a:p>
            <a:r>
              <a:rPr lang="en-US" sz="3000">
                <a:solidFill>
                  <a:schemeClr val="tx2"/>
                </a:solidFill>
              </a:rPr>
              <a:t>1 week follow up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94877" y="1410017"/>
            <a:ext cx="3991923" cy="339447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 dirty="0"/>
              <a:t>Findings</a:t>
            </a:r>
          </a:p>
          <a:p>
            <a:pPr lvl="1"/>
            <a:r>
              <a:rPr lang="en-US" sz="1800" dirty="0"/>
              <a:t>Persistent corneal edema and fluid in LASIK interface despite IOP lowering drops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/>
              <a:t>Management</a:t>
            </a:r>
          </a:p>
          <a:p>
            <a:pPr lvl="1"/>
            <a:r>
              <a:rPr lang="en-US" sz="1800" dirty="0"/>
              <a:t>The flap was lifted for fluid removal, &amp; the bed was dried and examined for any scar tissue or other pathology preventing flap adherence.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41082-CF23-CC4C-836A-9D68CBD90F76}"/>
              </a:ext>
            </a:extLst>
          </p:cNvPr>
          <p:cNvSpPr/>
          <p:nvPr/>
        </p:nvSpPr>
        <p:spPr>
          <a:xfrm>
            <a:off x="782251" y="1404690"/>
            <a:ext cx="3550567" cy="311548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26973-38F8-6546-A20E-659CD2DE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15" y="2956898"/>
            <a:ext cx="771472" cy="6965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762BA6-7DC0-3F42-A528-C6EEC03DD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60"/>
          <a:stretch/>
        </p:blipFill>
        <p:spPr>
          <a:xfrm>
            <a:off x="1653738" y="2956898"/>
            <a:ext cx="2617088" cy="7045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7F201-FB6A-204E-9D5E-A8B48B118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45" y="1464488"/>
            <a:ext cx="771471" cy="6326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C4C5BC-5FB0-4345-9797-39D046F81F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1" r="11807"/>
          <a:stretch/>
        </p:blipFill>
        <p:spPr>
          <a:xfrm>
            <a:off x="1659766" y="1466160"/>
            <a:ext cx="2603311" cy="6469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60DDF8-9E24-774A-B195-A7FA70D57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66"/>
          <a:stretch/>
        </p:blipFill>
        <p:spPr>
          <a:xfrm>
            <a:off x="850886" y="2205127"/>
            <a:ext cx="771471" cy="6695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939F13-8310-3A4C-BADD-7676E8B2B6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19" r="11140"/>
          <a:stretch/>
        </p:blipFill>
        <p:spPr>
          <a:xfrm>
            <a:off x="1659769" y="2205128"/>
            <a:ext cx="2618806" cy="6673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A0892-BD1E-9647-AACE-EFC574A7C5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827" r="9881"/>
          <a:stretch/>
        </p:blipFill>
        <p:spPr>
          <a:xfrm>
            <a:off x="1659766" y="3745937"/>
            <a:ext cx="2603311" cy="6826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BC14D6-59FC-EC44-9513-9E20D2077D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115" y="3743470"/>
            <a:ext cx="771471" cy="6876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471967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3.9600.0"/>
  <p:tag name="AS_RELEASE_DATE" val="2014.07.11"/>
  <p:tag name="AS_TITLE" val="Aspose.Slides for .NET 4.0"/>
  <p:tag name="AS_VERSION" val="14.5.0.0"/>
</p:tagLst>
</file>

<file path=ppt/theme/theme1.xml><?xml version="1.0" encoding="utf-8"?>
<a:theme xmlns:a="http://schemas.openxmlformats.org/drawingml/2006/main" name="Matrix_Template_Arial_16x9">
  <a:themeElements>
    <a:clrScheme name="Duke 1">
      <a:dk1>
        <a:sysClr val="windowText" lastClr="000000"/>
      </a:dk1>
      <a:lt1>
        <a:sysClr val="window" lastClr="FFFFFF"/>
      </a:lt1>
      <a:dk2>
        <a:srgbClr val="023873"/>
      </a:dk2>
      <a:lt2>
        <a:srgbClr val="EEECE1"/>
      </a:lt2>
      <a:accent1>
        <a:srgbClr val="3C3C3B"/>
      </a:accent1>
      <a:accent2>
        <a:srgbClr val="BE322E"/>
      </a:accent2>
      <a:accent3>
        <a:srgbClr val="DD6822"/>
      </a:accent3>
      <a:accent4>
        <a:srgbClr val="ECB955"/>
      </a:accent4>
      <a:accent5>
        <a:srgbClr val="458AAA"/>
      </a:accent5>
      <a:accent6>
        <a:srgbClr val="9CA94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11230</TotalTime>
  <Words>535</Words>
  <Application>Microsoft Macintosh PowerPoint</Application>
  <PresentationFormat>On-screen Show (16:9)</PresentationFormat>
  <Paragraphs>142</Paragraphs>
  <Slides>18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 </vt:lpstr>
      <vt:lpstr>Baghdad</vt:lpstr>
      <vt:lpstr>Calibri</vt:lpstr>
      <vt:lpstr>Copperplate Gothic Bold</vt:lpstr>
      <vt:lpstr>Wingdings</vt:lpstr>
      <vt:lpstr>Matrix_Template_Arial_16x9</vt:lpstr>
      <vt:lpstr>Grand Rounds Saving a drowning lasik flap: When a problem becomes a solution</vt:lpstr>
      <vt:lpstr>Financial disclosures</vt:lpstr>
      <vt:lpstr>60-year-old male referred for fluid in LASIK flap interface OS</vt:lpstr>
      <vt:lpstr>Exam</vt:lpstr>
      <vt:lpstr>PowerPoint Presentation</vt:lpstr>
      <vt:lpstr>PowerPoint Presentation</vt:lpstr>
      <vt:lpstr>PowerPoint Presentation</vt:lpstr>
      <vt:lpstr>PowerPoint Presentation</vt:lpstr>
      <vt:lpstr>1 week follow up</vt:lpstr>
      <vt:lpstr>Two days after LASIK flap lift and fluid removal</vt:lpstr>
      <vt:lpstr>PowerPoint Presentation</vt:lpstr>
      <vt:lpstr>PowerPoint Presentation</vt:lpstr>
      <vt:lpstr>DSAEK graft placement</vt:lpstr>
      <vt:lpstr>DSAEK graft placement</vt:lpstr>
      <vt:lpstr>Post-operative visits</vt:lpstr>
      <vt:lpstr>Repeat DSAEK with Iris-sutured IOL</vt:lpstr>
      <vt:lpstr>Post operative month 3</vt:lpstr>
      <vt:lpstr>Thank you</vt:lpstr>
    </vt:vector>
  </TitlesOfParts>
  <Manager/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can be two lines if needed</dc:title>
  <dc:creator>ionel Popa</dc:creator>
  <cp:lastModifiedBy>allozi.amal@gmail.com</cp:lastModifiedBy>
  <cp:revision>305</cp:revision>
  <dcterms:created xsi:type="dcterms:W3CDTF">2015-04-07T20:38:17Z</dcterms:created>
  <dcterms:modified xsi:type="dcterms:W3CDTF">2021-01-02T16:08:09Z</dcterms:modified>
</cp:coreProperties>
</file>